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1"/>
  </p:notesMasterIdLst>
  <p:handoutMasterIdLst>
    <p:handoutMasterId r:id="rId22"/>
  </p:handoutMasterIdLst>
  <p:sldIdLst>
    <p:sldId id="291" r:id="rId2"/>
    <p:sldId id="310" r:id="rId3"/>
    <p:sldId id="302" r:id="rId4"/>
    <p:sldId id="312" r:id="rId5"/>
    <p:sldId id="313" r:id="rId6"/>
    <p:sldId id="315" r:id="rId7"/>
    <p:sldId id="298" r:id="rId8"/>
    <p:sldId id="304" r:id="rId9"/>
    <p:sldId id="305" r:id="rId10"/>
    <p:sldId id="306" r:id="rId11"/>
    <p:sldId id="319" r:id="rId12"/>
    <p:sldId id="307" r:id="rId13"/>
    <p:sldId id="308" r:id="rId14"/>
    <p:sldId id="321" r:id="rId15"/>
    <p:sldId id="309" r:id="rId16"/>
    <p:sldId id="317" r:id="rId17"/>
    <p:sldId id="318" r:id="rId18"/>
    <p:sldId id="294" r:id="rId19"/>
    <p:sldId id="296" r:id="rId2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a:srgbClr val="FFFFFF"/>
    <a:srgbClr val="FEFFFF"/>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636E5-BEAD-499E-A548-59072D3E04FC}" v="2" dt="2021-02-01T18:47:05.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73099"/>
  </p:normalViewPr>
  <p:slideViewPr>
    <p:cSldViewPr snapToGrid="0" snapToObjects="1">
      <p:cViewPr varScale="1">
        <p:scale>
          <a:sx n="88" d="100"/>
          <a:sy n="88" d="100"/>
        </p:scale>
        <p:origin x="1312" y="18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89636E5-BEAD-499E-A548-59072D3E04FC}"/>
    <pc:docChg chg="modSld">
      <pc:chgData name="" userId="" providerId="" clId="Web-{089636E5-BEAD-499E-A548-59072D3E04FC}" dt="2021-02-01T18:47:05.217" v="1" actId="1076"/>
      <pc:docMkLst>
        <pc:docMk/>
      </pc:docMkLst>
      <pc:sldChg chg="modSp">
        <pc:chgData name="" userId="" providerId="" clId="Web-{089636E5-BEAD-499E-A548-59072D3E04FC}" dt="2021-02-01T18:47:05.217" v="1" actId="1076"/>
        <pc:sldMkLst>
          <pc:docMk/>
          <pc:sldMk cId="727652100" sldId="318"/>
        </pc:sldMkLst>
        <pc:spChg chg="mod">
          <ac:chgData name="" userId="" providerId="" clId="Web-{089636E5-BEAD-499E-A548-59072D3E04FC}" dt="2021-02-01T18:47:05.217" v="1" actId="1076"/>
          <ac:spMkLst>
            <pc:docMk/>
            <pc:sldMk cId="727652100" sldId="31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3/1/21</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3/1/21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great new things are coming.</a:t>
            </a:r>
          </a:p>
          <a:p>
            <a:r>
              <a:rPr lang="en-US" dirty="0"/>
              <a:t>But there’ll be some changes too</a:t>
            </a:r>
          </a:p>
          <a:p>
            <a:r>
              <a:rPr lang="en-US" dirty="0"/>
              <a:t>We’re going to talk about what’s new, and highlight the latest part of the project, which is email migration</a:t>
            </a:r>
          </a:p>
          <a:p>
            <a:r>
              <a:rPr lang="en-US" dirty="0"/>
              <a:t>My goal is to provide a quick overview, and leave time for questions (I assume many of you have questions in mind)</a:t>
            </a:r>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364319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why is this happening now?</a:t>
            </a:r>
          </a:p>
          <a:p>
            <a:r>
              <a:rPr lang="en-US" dirty="0"/>
              <a:t>We get a lot of feedback, from students and employees, wondering why everybody at UB doesn’t have the same apps for things like email. People often wonder why we support so many different apps to accomplish the same tasks</a:t>
            </a:r>
          </a:p>
          <a:p>
            <a:r>
              <a:rPr lang="en-US" dirty="0"/>
              <a:t>Our goal is to give everyone a chance to collaborate using the same apps, and make UB’s technology offerings simpler in the process</a:t>
            </a:r>
          </a:p>
        </p:txBody>
      </p:sp>
      <p:sp>
        <p:nvSpPr>
          <p:cNvPr id="4" name="Slide Number Placeholder 3"/>
          <p:cNvSpPr>
            <a:spLocks noGrp="1"/>
          </p:cNvSpPr>
          <p:nvPr>
            <p:ph type="sldNum" sz="quarter" idx="5"/>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209843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UBIT website has project updates, including a timeline for changes.</a:t>
            </a:r>
          </a:p>
          <a:p>
            <a:r>
              <a:rPr lang="en-US" dirty="0"/>
              <a:t>Our plan-–which might change—is to spend the next five years accomplishing these tasks:</a:t>
            </a:r>
          </a:p>
          <a:p>
            <a:r>
              <a:rPr lang="en-US" dirty="0"/>
              <a:t>-      The most important piece of this project is providing the Microsoft 365 suite of apps to UB’s faculty, students and staff. I’m going to go into detail about what that means next.</a:t>
            </a:r>
          </a:p>
          <a:p>
            <a:pPr marL="285750" indent="-285750">
              <a:buFontTx/>
              <a:buChar char="-"/>
            </a:pPr>
            <a:r>
              <a:rPr lang="en-US" dirty="0"/>
              <a:t>Then, we’re transitioning everyone at UB to the same, Exchange Online powered email. This is beginning this semester, so I’ll explain that change in more detail later in this presentation</a:t>
            </a:r>
          </a:p>
          <a:p>
            <a:pPr marL="285750" indent="-285750">
              <a:buFontTx/>
              <a:buChar char="-"/>
            </a:pPr>
            <a:r>
              <a:rPr lang="en-US" dirty="0"/>
              <a:t>We’re also going to be using Window’s Defender ATP for UB-owned devices. For most of you, this will be a change that happens behind the scenes with your departmental support staff, and we expect it to happen over the course of this semester. But we’ll keep you updated as time goes on with that project too</a:t>
            </a:r>
          </a:p>
        </p:txBody>
      </p:sp>
      <p:sp>
        <p:nvSpPr>
          <p:cNvPr id="4" name="Slide Number Placeholder 3"/>
          <p:cNvSpPr>
            <a:spLocks noGrp="1"/>
          </p:cNvSpPr>
          <p:nvPr>
            <p:ph type="sldNum" sz="quarter" idx="5"/>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177952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every department is different, we are working with your department’s support staff, and your department has control over making some of these changes only once they’re ready.</a:t>
            </a:r>
          </a:p>
          <a:p>
            <a:r>
              <a:rPr lang="en-US" dirty="0"/>
              <a:t>Please keep in touch with your departmental staff to get the best information for you</a:t>
            </a:r>
          </a:p>
        </p:txBody>
      </p:sp>
      <p:sp>
        <p:nvSpPr>
          <p:cNvPr id="4" name="Slide Number Placeholder 3"/>
          <p:cNvSpPr>
            <a:spLocks noGrp="1"/>
          </p:cNvSpPr>
          <p:nvPr>
            <p:ph type="sldNum" sz="quarter" idx="5"/>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292372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we’re going to offer Microsoft 365 suite of apps to students, faculty and staff, what do we mean?</a:t>
            </a:r>
          </a:p>
        </p:txBody>
      </p:sp>
      <p:sp>
        <p:nvSpPr>
          <p:cNvPr id="4" name="Slide Number Placeholder 3"/>
          <p:cNvSpPr>
            <a:spLocks noGrp="1"/>
          </p:cNvSpPr>
          <p:nvPr>
            <p:ph type="sldNum" sz="quarter" idx="5"/>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28083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UBIT website has project updates, including a timeline for changes.</a:t>
            </a:r>
          </a:p>
          <a:p>
            <a:r>
              <a:rPr lang="en-US" dirty="0"/>
              <a:t>Our plan-–which might change—is to spend the next five years accomplishing these tasks:</a:t>
            </a:r>
          </a:p>
          <a:p>
            <a:r>
              <a:rPr lang="en-US" dirty="0"/>
              <a:t>- First, we’re transitioning everyone at UB to the same, Exchange Online powered email. This is beginning this semester, so I’ll explain that change in more detail later in this presentation</a:t>
            </a:r>
          </a:p>
          <a:p>
            <a:pPr marL="285750" indent="-285750">
              <a:buFontTx/>
              <a:buChar char="-"/>
            </a:pPr>
            <a:r>
              <a:rPr lang="en-US" dirty="0"/>
              <a:t>We’re also going to be using Window’s Defender ATP for UB-owned devices. For most of you, this will be a change that happens behind the scenes with your departmental support staff, and we expect it to happen over the course of this semester. But we’ll keep you updated as time goes on with that project too.</a:t>
            </a:r>
          </a:p>
          <a:p>
            <a:pPr marL="285750" indent="-285750">
              <a:buFontTx/>
              <a:buChar char="-"/>
            </a:pPr>
            <a:r>
              <a:rPr lang="en-US" dirty="0"/>
              <a:t>The most important piece of this project is providing the Microsoft 365 suite of apps to UB’s faculty, students and staff. I’m going to go into detail about what that means next.</a:t>
            </a:r>
          </a:p>
          <a:p>
            <a:pPr marL="285750" indent="-285750">
              <a:buFontTx/>
              <a:buChar char="-"/>
            </a:pPr>
            <a:r>
              <a:rPr lang="en-US" dirty="0"/>
              <a:t>Last, we’re going to look for opportunities to eliminate duplicate apps. Symantec, for example, which was our former anti-virus software, will be replaced with Defender ATP since it’s included. The biggest potential change here is replacing UBbox with OneDrive, but that part of the project is still in the planning stages. </a:t>
            </a:r>
          </a:p>
        </p:txBody>
      </p:sp>
      <p:sp>
        <p:nvSpPr>
          <p:cNvPr id="4" name="Slide Number Placeholder 3"/>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32139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144236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4826" y="1963566"/>
            <a:ext cx="6638544" cy="2386584"/>
          </a:xfrm>
        </p:spPr>
        <p:txBody>
          <a:bodyPr/>
          <a:lstStyle/>
          <a:p>
            <a:r>
              <a:rPr lang="en-US" dirty="0"/>
              <a:t>Moving to</a:t>
            </a:r>
            <a:br>
              <a:rPr lang="en-US" dirty="0"/>
            </a:br>
            <a:r>
              <a:rPr lang="en-US" dirty="0"/>
              <a:t>Microsoft 365</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2"/>
          <a:srcRect t="5582" b="5582"/>
          <a:stretch/>
        </p:blipFill>
        <p:spPr>
          <a:xfrm>
            <a:off x="5098566" y="930275"/>
            <a:ext cx="7093434" cy="5930900"/>
          </a:xfrm>
        </p:spPr>
      </p:pic>
      <p:sp>
        <p:nvSpPr>
          <p:cNvPr id="3" name="Title 2"/>
          <p:cNvSpPr>
            <a:spLocks noGrp="1"/>
          </p:cNvSpPr>
          <p:nvPr>
            <p:ph type="title"/>
          </p:nvPr>
        </p:nvSpPr>
        <p:spPr/>
        <p:txBody>
          <a:bodyPr>
            <a:normAutofit/>
          </a:bodyPr>
          <a:lstStyle/>
          <a:p>
            <a:r>
              <a:rPr lang="en-US" dirty="0"/>
              <a:t>Microsoft 365 is…</a:t>
            </a:r>
          </a:p>
        </p:txBody>
      </p:sp>
      <p:sp>
        <p:nvSpPr>
          <p:cNvPr id="4" name="Text Placeholder 3"/>
          <p:cNvSpPr>
            <a:spLocks noGrp="1"/>
          </p:cNvSpPr>
          <p:nvPr>
            <p:ph type="body" idx="1"/>
          </p:nvPr>
        </p:nvSpPr>
        <p:spPr/>
        <p:txBody>
          <a:bodyPr/>
          <a:lstStyle/>
          <a:p>
            <a:r>
              <a:rPr lang="en-US" sz="2000" dirty="0"/>
              <a:t>New-to-UB collaboration tool </a:t>
            </a:r>
            <a:r>
              <a:rPr lang="en-US" sz="2000" b="1" dirty="0"/>
              <a:t>Microsoft Teams</a:t>
            </a:r>
          </a:p>
          <a:p>
            <a:endParaRPr lang="en-US" sz="2000" b="1" dirty="0"/>
          </a:p>
          <a:p>
            <a:pPr marL="342900" indent="-342900">
              <a:buFont typeface="Arial" panose="020B0604020202020204" pitchFamily="34" charset="0"/>
              <a:buChar char="•"/>
            </a:pPr>
            <a:r>
              <a:rPr lang="en-US" sz="2000" dirty="0"/>
              <a:t>Easy text chat, voice and video calls with others at UB</a:t>
            </a:r>
          </a:p>
          <a:p>
            <a:pPr marL="342900" indent="-342900">
              <a:buFont typeface="Arial" panose="020B0604020202020204" pitchFamily="34" charset="0"/>
              <a:buChar char="•"/>
            </a:pPr>
            <a:r>
              <a:rPr lang="en-US" sz="2000" dirty="0"/>
              <a:t>Coming soon: team spaces (like Slack, but connected to your UB mail, contacts and storage)</a:t>
            </a:r>
          </a:p>
        </p:txBody>
      </p:sp>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45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6404581-365C-A44A-B227-1424FBB40E0D}"/>
              </a:ext>
            </a:extLst>
          </p:cNvPr>
          <p:cNvPicPr>
            <a:picLocks noGrp="1" noChangeAspect="1"/>
          </p:cNvPicPr>
          <p:nvPr>
            <p:ph type="pic" idx="13"/>
          </p:nvPr>
        </p:nvPicPr>
        <p:blipFill rotWithShape="1">
          <a:blip r:embed="rId3"/>
          <a:srcRect t="59" b="11083"/>
          <a:stretch/>
        </p:blipFill>
        <p:spPr>
          <a:xfrm>
            <a:off x="0" y="827314"/>
            <a:ext cx="12192000" cy="6770915"/>
          </a:xfrm>
        </p:spPr>
      </p:pic>
    </p:spTree>
    <p:extLst>
      <p:ext uri="{BB962C8B-B14F-4D97-AF65-F5344CB8AC3E}">
        <p14:creationId xmlns:p14="http://schemas.microsoft.com/office/powerpoint/2010/main" val="83861910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2"/>
          <a:srcRect t="5582" b="5582"/>
          <a:stretch/>
        </p:blipFill>
        <p:spPr>
          <a:xfrm>
            <a:off x="5098566" y="930275"/>
            <a:ext cx="7093434" cy="5930900"/>
          </a:xfrm>
        </p:spPr>
      </p:pic>
      <p:sp>
        <p:nvSpPr>
          <p:cNvPr id="3" name="Title 2"/>
          <p:cNvSpPr>
            <a:spLocks noGrp="1"/>
          </p:cNvSpPr>
          <p:nvPr>
            <p:ph type="title"/>
          </p:nvPr>
        </p:nvSpPr>
        <p:spPr/>
        <p:txBody>
          <a:bodyPr>
            <a:normAutofit/>
          </a:bodyPr>
          <a:lstStyle/>
          <a:p>
            <a:r>
              <a:rPr lang="en-US" dirty="0"/>
              <a:t>Microsoft 365 is…</a:t>
            </a:r>
          </a:p>
        </p:txBody>
      </p:sp>
      <p:sp>
        <p:nvSpPr>
          <p:cNvPr id="4" name="Text Placeholder 3"/>
          <p:cNvSpPr>
            <a:spLocks noGrp="1"/>
          </p:cNvSpPr>
          <p:nvPr>
            <p:ph type="body" idx="1"/>
          </p:nvPr>
        </p:nvSpPr>
        <p:spPr/>
        <p:txBody>
          <a:bodyPr/>
          <a:lstStyle/>
          <a:p>
            <a:r>
              <a:rPr lang="en-US" sz="2000" dirty="0"/>
              <a:t>New UBmail, powered by </a:t>
            </a:r>
            <a:r>
              <a:rPr lang="en-US" sz="2000" b="1" dirty="0"/>
              <a:t>Outlook </a:t>
            </a:r>
            <a:r>
              <a:rPr lang="en-US" sz="2000" dirty="0"/>
              <a:t>and </a:t>
            </a:r>
            <a:r>
              <a:rPr lang="en-US" sz="2000" b="1" dirty="0"/>
              <a:t>Exchange Online</a:t>
            </a:r>
          </a:p>
          <a:p>
            <a:pPr marL="342900" indent="-342900">
              <a:buFont typeface="Arial" panose="020B0604020202020204" pitchFamily="34" charset="0"/>
              <a:buChar char="•"/>
            </a:pPr>
            <a:r>
              <a:rPr lang="en-US" sz="2000" dirty="0"/>
              <a:t>Works on all modern email clients</a:t>
            </a:r>
          </a:p>
          <a:p>
            <a:pPr marL="342900" indent="-342900">
              <a:buFont typeface="Arial" panose="020B0604020202020204" pitchFamily="34" charset="0"/>
              <a:buChar char="•"/>
            </a:pPr>
            <a:r>
              <a:rPr lang="en-US" sz="2000" dirty="0"/>
              <a:t>Similar look and feel for faculty and staff</a:t>
            </a:r>
          </a:p>
          <a:p>
            <a:pPr marL="342900" indent="-342900">
              <a:buFont typeface="Arial" panose="020B0604020202020204" pitchFamily="34" charset="0"/>
              <a:buChar char="•"/>
            </a:pPr>
            <a:r>
              <a:rPr lang="en-US" sz="2000" dirty="0"/>
              <a:t>Online at </a:t>
            </a:r>
            <a:r>
              <a:rPr lang="en-US" sz="2000" dirty="0" err="1"/>
              <a:t>ubmail.buffalo.edu</a:t>
            </a:r>
            <a:r>
              <a:rPr lang="en-US" sz="2000" dirty="0"/>
              <a:t>, or </a:t>
            </a:r>
            <a:r>
              <a:rPr lang="en-US" sz="2000" dirty="0" err="1"/>
              <a:t>outlook.com</a:t>
            </a:r>
            <a:r>
              <a:rPr lang="en-US" sz="2000" dirty="0"/>
              <a:t> (formerly </a:t>
            </a:r>
            <a:r>
              <a:rPr lang="en-US" sz="2000" dirty="0" err="1"/>
              <a:t>exchowa.buffalo.edu</a:t>
            </a:r>
            <a:r>
              <a:rPr lang="en-US" sz="2000" dirty="0"/>
              <a:t>)</a:t>
            </a:r>
          </a:p>
        </p:txBody>
      </p:sp>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99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2"/>
          <a:srcRect t="5582" b="5582"/>
          <a:stretch/>
        </p:blipFill>
        <p:spPr>
          <a:xfrm>
            <a:off x="5098566" y="930275"/>
            <a:ext cx="7093434" cy="5930900"/>
          </a:xfrm>
        </p:spPr>
      </p:pic>
      <p:sp>
        <p:nvSpPr>
          <p:cNvPr id="3" name="Title 2"/>
          <p:cNvSpPr>
            <a:spLocks noGrp="1"/>
          </p:cNvSpPr>
          <p:nvPr>
            <p:ph type="title"/>
          </p:nvPr>
        </p:nvSpPr>
        <p:spPr/>
        <p:txBody>
          <a:bodyPr>
            <a:normAutofit/>
          </a:bodyPr>
          <a:lstStyle/>
          <a:p>
            <a:r>
              <a:rPr lang="en-US" dirty="0"/>
              <a:t>Microsoft 365 is…</a:t>
            </a:r>
          </a:p>
        </p:txBody>
      </p:sp>
      <p:sp>
        <p:nvSpPr>
          <p:cNvPr id="4" name="Text Placeholder 3"/>
          <p:cNvSpPr>
            <a:spLocks noGrp="1"/>
          </p:cNvSpPr>
          <p:nvPr>
            <p:ph type="body" idx="1"/>
          </p:nvPr>
        </p:nvSpPr>
        <p:spPr/>
        <p:txBody>
          <a:bodyPr/>
          <a:lstStyle/>
          <a:p>
            <a:r>
              <a:rPr lang="en-US" sz="2000" b="1" dirty="0"/>
              <a:t>Cloud storage </a:t>
            </a:r>
            <a:r>
              <a:rPr lang="en-US" sz="2000" dirty="0"/>
              <a:t>via OneDrive</a:t>
            </a:r>
          </a:p>
          <a:p>
            <a:pPr marL="342900" indent="-342900">
              <a:buFont typeface="Arial" panose="020B0604020202020204" pitchFamily="34" charset="0"/>
              <a:buChar char="•"/>
            </a:pPr>
            <a:r>
              <a:rPr lang="en-US" sz="2000" dirty="0"/>
              <a:t>128 GB by default</a:t>
            </a:r>
          </a:p>
          <a:p>
            <a:pPr marL="342900" indent="-342900">
              <a:buFont typeface="Arial" panose="020B0604020202020204" pitchFamily="34" charset="0"/>
              <a:buChar char="•"/>
            </a:pPr>
            <a:r>
              <a:rPr lang="en-US" sz="2000" dirty="0"/>
              <a:t>Auto-save for Microsoft Office docs</a:t>
            </a:r>
          </a:p>
          <a:p>
            <a:pPr marL="342900" indent="-342900">
              <a:buFont typeface="Arial" panose="020B0604020202020204" pitchFamily="34" charset="0"/>
              <a:buChar char="•"/>
            </a:pPr>
            <a:r>
              <a:rPr lang="en-US" sz="2000" dirty="0"/>
              <a:t>Collaborate on Word, Excel, PowerPoint in a web browser</a:t>
            </a:r>
          </a:p>
        </p:txBody>
      </p:sp>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7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6404581-365C-A44A-B227-1424FBB40E0D}"/>
              </a:ext>
            </a:extLst>
          </p:cNvPr>
          <p:cNvPicPr>
            <a:picLocks noGrp="1" noChangeAspect="1"/>
          </p:cNvPicPr>
          <p:nvPr>
            <p:ph type="pic" idx="13"/>
          </p:nvPr>
        </p:nvPicPr>
        <p:blipFill rotWithShape="1">
          <a:blip r:embed="rId3"/>
          <a:srcRect t="9000" b="2857"/>
          <a:stretch/>
        </p:blipFill>
        <p:spPr>
          <a:xfrm>
            <a:off x="0" y="903513"/>
            <a:ext cx="12192000" cy="6716487"/>
          </a:xfrm>
        </p:spPr>
      </p:pic>
    </p:spTree>
    <p:extLst>
      <p:ext uri="{BB962C8B-B14F-4D97-AF65-F5344CB8AC3E}">
        <p14:creationId xmlns:p14="http://schemas.microsoft.com/office/powerpoint/2010/main" val="147487012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2"/>
          <a:srcRect t="5582" b="5582"/>
          <a:stretch/>
        </p:blipFill>
        <p:spPr>
          <a:xfrm>
            <a:off x="5098566" y="930275"/>
            <a:ext cx="7093434" cy="5930900"/>
          </a:xfrm>
        </p:spPr>
      </p:pic>
      <p:sp>
        <p:nvSpPr>
          <p:cNvPr id="3" name="Title 2"/>
          <p:cNvSpPr>
            <a:spLocks noGrp="1"/>
          </p:cNvSpPr>
          <p:nvPr>
            <p:ph type="title"/>
          </p:nvPr>
        </p:nvSpPr>
        <p:spPr/>
        <p:txBody>
          <a:bodyPr>
            <a:normAutofit/>
          </a:bodyPr>
          <a:lstStyle/>
          <a:p>
            <a:r>
              <a:rPr lang="en-US" dirty="0"/>
              <a:t>Microsoft 365 is…</a:t>
            </a:r>
          </a:p>
        </p:txBody>
      </p:sp>
      <p:sp>
        <p:nvSpPr>
          <p:cNvPr id="4" name="Text Placeholder 3"/>
          <p:cNvSpPr>
            <a:spLocks noGrp="1"/>
          </p:cNvSpPr>
          <p:nvPr>
            <p:ph type="body" idx="1"/>
          </p:nvPr>
        </p:nvSpPr>
        <p:spPr/>
        <p:txBody>
          <a:bodyPr/>
          <a:lstStyle/>
          <a:p>
            <a:r>
              <a:rPr lang="en-US" sz="2000" dirty="0"/>
              <a:t>All that, and </a:t>
            </a:r>
            <a:r>
              <a:rPr lang="en-US" sz="2000" b="1" dirty="0"/>
              <a:t>a lot more</a:t>
            </a:r>
            <a:r>
              <a:rPr lang="en-US" sz="2000" dirty="0"/>
              <a:t>.</a:t>
            </a:r>
          </a:p>
          <a:p>
            <a:r>
              <a:rPr lang="en-US" sz="2000" dirty="0"/>
              <a:t>Tools for:</a:t>
            </a:r>
          </a:p>
          <a:p>
            <a:pPr marL="342900" indent="-342900">
              <a:buFont typeface="Arial" panose="020B0604020202020204" pitchFamily="34" charset="0"/>
              <a:buChar char="•"/>
            </a:pPr>
            <a:r>
              <a:rPr lang="en-US" sz="2000" dirty="0"/>
              <a:t>Notetaking (OneNote)</a:t>
            </a:r>
          </a:p>
          <a:p>
            <a:pPr marL="342900" indent="-342900">
              <a:buFont typeface="Arial" panose="020B0604020202020204" pitchFamily="34" charset="0"/>
              <a:buChar char="•"/>
            </a:pPr>
            <a:r>
              <a:rPr lang="en-US" sz="2000" dirty="0"/>
              <a:t>Surveys (Forms)</a:t>
            </a:r>
          </a:p>
          <a:p>
            <a:pPr marL="342900" indent="-342900">
              <a:buFont typeface="Arial" panose="020B0604020202020204" pitchFamily="34" charset="0"/>
              <a:buChar char="•"/>
            </a:pPr>
            <a:r>
              <a:rPr lang="en-US" sz="2000" dirty="0"/>
              <a:t>Lists (Lists)</a:t>
            </a:r>
          </a:p>
        </p:txBody>
      </p:sp>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33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70958"/>
            <a:ext cx="10515600" cy="716084"/>
          </a:xfrm>
        </p:spPr>
        <p:txBody>
          <a:bodyPr>
            <a:normAutofit fontScale="90000"/>
          </a:bodyPr>
          <a:lstStyle/>
          <a:p>
            <a:r>
              <a:rPr lang="en-US" dirty="0"/>
              <a:t>Get details at </a:t>
            </a:r>
            <a:br>
              <a:rPr lang="en-US" dirty="0"/>
            </a:br>
            <a:r>
              <a:rPr lang="en-US" dirty="0" err="1"/>
              <a:t>buffalo.edu</a:t>
            </a:r>
            <a:r>
              <a:rPr lang="en-US" dirty="0"/>
              <a:t>/ubit/microsoft365</a:t>
            </a:r>
          </a:p>
        </p:txBody>
      </p:sp>
    </p:spTree>
    <p:extLst>
      <p:ext uri="{BB962C8B-B14F-4D97-AF65-F5344CB8AC3E}">
        <p14:creationId xmlns:p14="http://schemas.microsoft.com/office/powerpoint/2010/main" val="343645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214" y="3293831"/>
            <a:ext cx="6349109" cy="1973223"/>
          </a:xfrm>
        </p:spPr>
        <p:txBody>
          <a:bodyPr>
            <a:normAutofit fontScale="90000"/>
          </a:bodyPr>
          <a:lstStyle/>
          <a:p>
            <a:r>
              <a:rPr lang="en-US" dirty="0"/>
              <a:t>Migrating UBmail to Exchange Online </a:t>
            </a:r>
            <a:br>
              <a:rPr lang="en-US" dirty="0"/>
            </a:br>
            <a:r>
              <a:rPr lang="en-US" dirty="0"/>
              <a:t>(2021-2024)</a:t>
            </a:r>
          </a:p>
        </p:txBody>
      </p:sp>
    </p:spTree>
    <p:extLst>
      <p:ext uri="{BB962C8B-B14F-4D97-AF65-F5344CB8AC3E}">
        <p14:creationId xmlns:p14="http://schemas.microsoft.com/office/powerpoint/2010/main" val="72765210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420731"/>
            <a:ext cx="6191096" cy="716084"/>
          </a:xfrm>
        </p:spPr>
        <p:txBody>
          <a:bodyPr>
            <a:normAutofit fontScale="90000"/>
          </a:bodyPr>
          <a:lstStyle/>
          <a:p>
            <a:r>
              <a:rPr lang="en-US" dirty="0"/>
              <a:t>Migrating UBmail to Exchange Online (2021 – 2024)</a:t>
            </a:r>
          </a:p>
        </p:txBody>
      </p:sp>
      <p:pic>
        <p:nvPicPr>
          <p:cNvPr id="9" name="Picture 8" descr="Icon&#10;&#10;Description automatically generated">
            <a:extLst>
              <a:ext uri="{FF2B5EF4-FFF2-40B4-BE49-F238E27FC236}">
                <a16:creationId xmlns:a16="http://schemas.microsoft.com/office/drawing/2014/main" id="{C48FA422-88D0-714B-BB8D-EFDC465824E8}"/>
              </a:ext>
            </a:extLst>
          </p:cNvPr>
          <p:cNvPicPr>
            <a:picLocks noChangeAspect="1"/>
          </p:cNvPicPr>
          <p:nvPr/>
        </p:nvPicPr>
        <p:blipFill>
          <a:blip r:embed="rId3"/>
          <a:stretch>
            <a:fillRect/>
          </a:stretch>
        </p:blipFill>
        <p:spPr>
          <a:xfrm>
            <a:off x="6972300" y="938214"/>
            <a:ext cx="6807200" cy="6451600"/>
          </a:xfrm>
          <a:prstGeom prst="rect">
            <a:avLst/>
          </a:prstGeom>
        </p:spPr>
      </p:pic>
      <p:sp>
        <p:nvSpPr>
          <p:cNvPr id="10" name="Rectangle 9">
            <a:extLst>
              <a:ext uri="{FF2B5EF4-FFF2-40B4-BE49-F238E27FC236}">
                <a16:creationId xmlns:a16="http://schemas.microsoft.com/office/drawing/2014/main" id="{4CE7ADA0-4F16-1940-AA67-AD631ACFFB4B}"/>
              </a:ext>
            </a:extLst>
          </p:cNvPr>
          <p:cNvSpPr/>
          <p:nvPr/>
        </p:nvSpPr>
        <p:spPr>
          <a:xfrm>
            <a:off x="6972300" y="938214"/>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569467" y="2289194"/>
            <a:ext cx="6807199" cy="3790483"/>
          </a:xfrm>
        </p:spPr>
        <p:txBody>
          <a:bodyPr/>
          <a:lstStyle/>
          <a:p>
            <a:pPr>
              <a:lnSpc>
                <a:spcPct val="100000"/>
              </a:lnSpc>
            </a:pPr>
            <a:r>
              <a:rPr lang="en-US" sz="1600" b="1" dirty="0"/>
              <a:t>What’s changing?</a:t>
            </a:r>
          </a:p>
          <a:p>
            <a:pPr marL="285750" indent="-285750">
              <a:lnSpc>
                <a:spcPct val="100000"/>
              </a:lnSpc>
              <a:buFont typeface="Arial" panose="020B0604020202020204" pitchFamily="34" charset="0"/>
              <a:buChar char="•"/>
            </a:pPr>
            <a:r>
              <a:rPr lang="en-US" sz="1600" dirty="0"/>
              <a:t>New web portal (</a:t>
            </a:r>
            <a:r>
              <a:rPr lang="en-US" sz="1600" dirty="0" err="1"/>
              <a:t>outlook.com</a:t>
            </a:r>
            <a:r>
              <a:rPr lang="en-US" sz="1600" dirty="0"/>
              <a:t>, formerly </a:t>
            </a:r>
            <a:r>
              <a:rPr lang="en-US" sz="1600" dirty="0" err="1"/>
              <a:t>exchowa.buffalo.edu</a:t>
            </a:r>
            <a:r>
              <a:rPr lang="en-US" sz="1600" dirty="0"/>
              <a:t>)</a:t>
            </a:r>
          </a:p>
          <a:p>
            <a:pPr marL="285750" indent="-285750">
              <a:lnSpc>
                <a:spcPct val="100000"/>
              </a:lnSpc>
              <a:buFont typeface="Arial" panose="020B0604020202020204" pitchFamily="34" charset="0"/>
              <a:buChar char="•"/>
            </a:pPr>
            <a:r>
              <a:rPr lang="en-US" sz="1600" dirty="0"/>
              <a:t>Better spam filters (!)</a:t>
            </a:r>
          </a:p>
          <a:p>
            <a:pPr marL="285750" indent="-285750">
              <a:lnSpc>
                <a:spcPct val="100000"/>
              </a:lnSpc>
              <a:buFont typeface="Arial" panose="020B0604020202020204" pitchFamily="34" charset="0"/>
              <a:buChar char="•"/>
            </a:pPr>
            <a:r>
              <a:rPr lang="en-US" sz="1600" dirty="0"/>
              <a:t>“Safe links” scan for malicious links beforehand</a:t>
            </a:r>
          </a:p>
          <a:p>
            <a:pPr>
              <a:lnSpc>
                <a:spcPct val="100000"/>
              </a:lnSpc>
            </a:pPr>
            <a:r>
              <a:rPr lang="en-US" sz="1600" b="1" dirty="0"/>
              <a:t>When?</a:t>
            </a:r>
          </a:p>
          <a:p>
            <a:pPr marL="285750" indent="-285750">
              <a:lnSpc>
                <a:spcPct val="100000"/>
              </a:lnSpc>
              <a:buFont typeface="Arial" panose="020B0604020202020204" pitchFamily="34" charset="0"/>
              <a:buChar char="•"/>
            </a:pPr>
            <a:r>
              <a:rPr lang="en-US" sz="1600" dirty="0"/>
              <a:t>Faculty and staff migrations </a:t>
            </a:r>
            <a:r>
              <a:rPr lang="en-US" sz="1600" b="1" dirty="0"/>
              <a:t>began January 2021</a:t>
            </a:r>
          </a:p>
          <a:p>
            <a:pPr marL="742939" lvl="1" indent="-285750">
              <a:lnSpc>
                <a:spcPct val="100000"/>
              </a:lnSpc>
              <a:buFont typeface="Arial" panose="020B0604020202020204" pitchFamily="34" charset="0"/>
              <a:buChar char="•"/>
            </a:pPr>
            <a:r>
              <a:rPr lang="en-US" sz="1600" dirty="0"/>
              <a:t>We’re working with your departmental support</a:t>
            </a:r>
          </a:p>
          <a:p>
            <a:pPr marL="742939" lvl="1" indent="-285750">
              <a:lnSpc>
                <a:spcPct val="100000"/>
              </a:lnSpc>
              <a:buFont typeface="Arial" panose="020B0604020202020204" pitchFamily="34" charset="0"/>
              <a:buChar char="•"/>
            </a:pPr>
            <a:r>
              <a:rPr lang="en-US" sz="1600" dirty="0"/>
              <a:t>You’ll be notified in advance by your departmental support</a:t>
            </a:r>
          </a:p>
          <a:p>
            <a:pPr marL="285750" indent="-285750">
              <a:lnSpc>
                <a:spcPct val="100000"/>
              </a:lnSpc>
              <a:buFont typeface="Arial" panose="020B0604020202020204" pitchFamily="34" charset="0"/>
              <a:buChar char="•"/>
            </a:pPr>
            <a:r>
              <a:rPr lang="en-US" sz="1600" dirty="0"/>
              <a:t>New employees get Exchange Online </a:t>
            </a:r>
            <a:r>
              <a:rPr lang="en-US" sz="1600" b="1" dirty="0"/>
              <a:t>as of February 16, 2021</a:t>
            </a:r>
          </a:p>
          <a:p>
            <a:pPr marL="285750" indent="-285750">
              <a:lnSpc>
                <a:spcPct val="100000"/>
              </a:lnSpc>
              <a:buFont typeface="Arial" panose="020B0604020202020204" pitchFamily="34" charset="0"/>
              <a:buChar char="•"/>
            </a:pPr>
            <a:r>
              <a:rPr lang="en-US" sz="1600" dirty="0"/>
              <a:t>New incoming students </a:t>
            </a:r>
            <a:r>
              <a:rPr lang="en-US" sz="1600" b="1" dirty="0"/>
              <a:t>Summer 2021 and later </a:t>
            </a:r>
            <a:r>
              <a:rPr lang="en-US" sz="1600" dirty="0"/>
              <a:t>will get Exchange Online</a:t>
            </a:r>
          </a:p>
          <a:p>
            <a:pPr marL="742939" lvl="1" indent="-285750">
              <a:lnSpc>
                <a:spcPct val="100000"/>
              </a:lnSpc>
              <a:buFont typeface="Arial" panose="020B0604020202020204" pitchFamily="34" charset="0"/>
              <a:buChar char="•"/>
            </a:pPr>
            <a:r>
              <a:rPr lang="en-US" sz="1600" dirty="0"/>
              <a:t>Microsoft 365 replacing Google (Gmail, Drive etc.)</a:t>
            </a:r>
          </a:p>
          <a:p>
            <a:pPr marL="742939" lvl="1" indent="-285750">
              <a:lnSpc>
                <a:spcPct val="100000"/>
              </a:lnSpc>
              <a:buFont typeface="Arial" panose="020B0604020202020204" pitchFamily="34" charset="0"/>
              <a:buChar char="•"/>
            </a:pPr>
            <a:r>
              <a:rPr lang="en-US" sz="1600" dirty="0"/>
              <a:t>Students will have same apps as faculty/staff</a:t>
            </a:r>
          </a:p>
        </p:txBody>
      </p:sp>
    </p:spTree>
    <p:extLst>
      <p:ext uri="{BB962C8B-B14F-4D97-AF65-F5344CB8AC3E}">
        <p14:creationId xmlns:p14="http://schemas.microsoft.com/office/powerpoint/2010/main" val="43815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8696" y="2712916"/>
            <a:ext cx="10515600" cy="716084"/>
          </a:xfrm>
        </p:spPr>
        <p:txBody>
          <a:bodyPr/>
          <a:lstStyle/>
          <a:p>
            <a:r>
              <a:rPr lang="en-US" dirty="0"/>
              <a:t>Questions? Comments?</a:t>
            </a:r>
          </a:p>
        </p:txBody>
      </p:sp>
    </p:spTree>
    <p:extLst>
      <p:ext uri="{BB962C8B-B14F-4D97-AF65-F5344CB8AC3E}">
        <p14:creationId xmlns:p14="http://schemas.microsoft.com/office/powerpoint/2010/main" val="38379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3723" y="4088095"/>
            <a:ext cx="5413278" cy="716084"/>
          </a:xfrm>
        </p:spPr>
        <p:txBody>
          <a:bodyPr>
            <a:noAutofit/>
          </a:bodyPr>
          <a:lstStyle/>
          <a:p>
            <a:r>
              <a:rPr lang="en-US" b="1" dirty="0"/>
              <a:t>The goal:</a:t>
            </a:r>
            <a:br>
              <a:rPr lang="en-US" b="1" dirty="0"/>
            </a:br>
            <a:r>
              <a:rPr lang="en-US" dirty="0"/>
              <a:t>Everyone at UB (students, faculty, staff) can </a:t>
            </a:r>
            <a:r>
              <a:rPr lang="en-US" b="1" dirty="0"/>
              <a:t>collaborate</a:t>
            </a:r>
            <a:r>
              <a:rPr lang="en-US" dirty="0"/>
              <a:t> using the same apps</a:t>
            </a:r>
          </a:p>
        </p:txBody>
      </p:sp>
    </p:spTree>
    <p:extLst>
      <p:ext uri="{BB962C8B-B14F-4D97-AF65-F5344CB8AC3E}">
        <p14:creationId xmlns:p14="http://schemas.microsoft.com/office/powerpoint/2010/main" val="42524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68" y="2438084"/>
            <a:ext cx="6638544" cy="1973223"/>
          </a:xfrm>
        </p:spPr>
        <p:txBody>
          <a:bodyPr>
            <a:normAutofit fontScale="90000"/>
          </a:bodyPr>
          <a:lstStyle/>
          <a:p>
            <a:r>
              <a:rPr lang="en-US" dirty="0"/>
              <a:t>What’s changing for me (and when)?</a:t>
            </a:r>
          </a:p>
        </p:txBody>
      </p:sp>
    </p:spTree>
    <p:extLst>
      <p:ext uri="{BB962C8B-B14F-4D97-AF65-F5344CB8AC3E}">
        <p14:creationId xmlns:p14="http://schemas.microsoft.com/office/powerpoint/2010/main" val="271494796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6404581-365C-A44A-B227-1424FBB40E0D}"/>
              </a:ext>
            </a:extLst>
          </p:cNvPr>
          <p:cNvPicPr>
            <a:picLocks noGrp="1" noChangeAspect="1"/>
          </p:cNvPicPr>
          <p:nvPr>
            <p:ph type="pic" idx="13"/>
          </p:nvPr>
        </p:nvPicPr>
        <p:blipFill>
          <a:blip r:embed="rId3"/>
          <a:srcRect t="11083" b="11083"/>
          <a:stretch/>
        </p:blipFill>
        <p:spPr>
          <a:xfrm>
            <a:off x="10886" y="927100"/>
            <a:ext cx="12192000" cy="5930900"/>
          </a:xfrm>
        </p:spPr>
      </p:pic>
      <p:sp>
        <p:nvSpPr>
          <p:cNvPr id="3" name="TextBox 2"/>
          <p:cNvSpPr txBox="1"/>
          <p:nvPr/>
        </p:nvSpPr>
        <p:spPr>
          <a:xfrm>
            <a:off x="7704645" y="396011"/>
            <a:ext cx="2301881" cy="646331"/>
          </a:xfrm>
          <a:prstGeom prst="rect">
            <a:avLst/>
          </a:prstGeom>
          <a:solidFill>
            <a:srgbClr val="FFFFFF"/>
          </a:solidFill>
          <a:ln>
            <a:solidFill>
              <a:srgbClr val="005BBB"/>
            </a:solidFill>
          </a:ln>
        </p:spPr>
        <p:txBody>
          <a:bodyPr wrap="square" rtlCol="0">
            <a:spAutoFit/>
          </a:bodyPr>
          <a:lstStyle/>
          <a:p>
            <a:r>
              <a:rPr lang="en-US" b="1" dirty="0">
                <a:solidFill>
                  <a:schemeClr val="tx2"/>
                </a:solidFill>
                <a:latin typeface="Arial" charset="0"/>
                <a:ea typeface="Arial" charset="0"/>
                <a:cs typeface="Arial" charset="0"/>
              </a:rPr>
              <a:t>Up-to-date timeline </a:t>
            </a:r>
            <a:r>
              <a:rPr lang="en-US" b="0" dirty="0">
                <a:solidFill>
                  <a:schemeClr val="tx2"/>
                </a:solidFill>
                <a:latin typeface="Arial" charset="0"/>
                <a:ea typeface="Arial" charset="0"/>
                <a:cs typeface="Arial" charset="0"/>
              </a:rPr>
              <a:t>for changes</a:t>
            </a:r>
          </a:p>
        </p:txBody>
      </p:sp>
      <p:sp>
        <p:nvSpPr>
          <p:cNvPr id="4" name="Arc 3"/>
          <p:cNvSpPr/>
          <p:nvPr/>
        </p:nvSpPr>
        <p:spPr>
          <a:xfrm rot="17018691">
            <a:off x="7431231" y="799513"/>
            <a:ext cx="1314264" cy="1547837"/>
          </a:xfrm>
          <a:prstGeom prst="arc">
            <a:avLst>
              <a:gd name="adj1" fmla="val 16200000"/>
              <a:gd name="adj2" fmla="val 18710766"/>
            </a:avLst>
          </a:prstGeom>
          <a:noFill/>
          <a:ln w="38100">
            <a:solidFill>
              <a:schemeClr val="accent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TextBox 4">
            <a:extLst>
              <a:ext uri="{FF2B5EF4-FFF2-40B4-BE49-F238E27FC236}">
                <a16:creationId xmlns:a16="http://schemas.microsoft.com/office/drawing/2014/main" id="{4B6BA4EE-FDE9-E44E-B57B-B5B40665C6AF}"/>
              </a:ext>
            </a:extLst>
          </p:cNvPr>
          <p:cNvSpPr txBox="1"/>
          <p:nvPr/>
        </p:nvSpPr>
        <p:spPr>
          <a:xfrm>
            <a:off x="8088364" y="1017898"/>
            <a:ext cx="2301881" cy="923330"/>
          </a:xfrm>
          <a:prstGeom prst="rect">
            <a:avLst/>
          </a:prstGeom>
          <a:solidFill>
            <a:srgbClr val="FFFFFF"/>
          </a:solidFill>
          <a:ln>
            <a:solidFill>
              <a:srgbClr val="005BBB"/>
            </a:solidFill>
          </a:ln>
        </p:spPr>
        <p:txBody>
          <a:bodyPr wrap="square" rtlCol="0">
            <a:spAutoFit/>
          </a:bodyPr>
          <a:lstStyle/>
          <a:p>
            <a:r>
              <a:rPr lang="en-US" dirty="0">
                <a:solidFill>
                  <a:schemeClr val="tx2"/>
                </a:solidFill>
                <a:latin typeface="Arial" charset="0"/>
                <a:ea typeface="Arial" charset="0"/>
                <a:cs typeface="Arial" charset="0"/>
              </a:rPr>
              <a:t>Search </a:t>
            </a:r>
            <a:r>
              <a:rPr lang="en-US" b="1" dirty="0">
                <a:solidFill>
                  <a:schemeClr val="tx2"/>
                </a:solidFill>
                <a:latin typeface="Arial" charset="0"/>
                <a:ea typeface="Arial" charset="0"/>
                <a:cs typeface="Arial" charset="0"/>
              </a:rPr>
              <a:t>Microsoft 365 Project </a:t>
            </a:r>
            <a:r>
              <a:rPr lang="en-US" dirty="0">
                <a:solidFill>
                  <a:schemeClr val="tx2"/>
                </a:solidFill>
                <a:latin typeface="Arial" charset="0"/>
                <a:ea typeface="Arial" charset="0"/>
                <a:cs typeface="Arial" charset="0"/>
              </a:rPr>
              <a:t>on the UBIT website</a:t>
            </a:r>
            <a:endParaRPr lang="en-US" b="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412795380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9353" y="3858209"/>
            <a:ext cx="6643362" cy="716084"/>
          </a:xfrm>
        </p:spPr>
        <p:txBody>
          <a:bodyPr>
            <a:noAutofit/>
          </a:bodyPr>
          <a:lstStyle/>
          <a:p>
            <a:r>
              <a:rPr lang="en-US" dirty="0"/>
              <a:t>Your department’s timeline for changes may be </a:t>
            </a:r>
            <a:r>
              <a:rPr lang="en-US" b="1" dirty="0"/>
              <a:t>different… </a:t>
            </a:r>
            <a:r>
              <a:rPr lang="en-US" dirty="0"/>
              <a:t>contact your </a:t>
            </a:r>
            <a:r>
              <a:rPr lang="en-US" b="1" dirty="0"/>
              <a:t>departmental support </a:t>
            </a:r>
            <a:r>
              <a:rPr lang="en-US" dirty="0"/>
              <a:t>for details</a:t>
            </a:r>
          </a:p>
        </p:txBody>
      </p:sp>
      <p:pic>
        <p:nvPicPr>
          <p:cNvPr id="4" name="Graphic 3">
            <a:extLst>
              <a:ext uri="{FF2B5EF4-FFF2-40B4-BE49-F238E27FC236}">
                <a16:creationId xmlns:a16="http://schemas.microsoft.com/office/drawing/2014/main" id="{6B19F8BD-3E46-D643-9169-F4A61C63BF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711" y="2622174"/>
            <a:ext cx="2039207" cy="2039207"/>
          </a:xfrm>
          <a:prstGeom prst="rect">
            <a:avLst/>
          </a:prstGeom>
        </p:spPr>
      </p:pic>
    </p:spTree>
    <p:extLst>
      <p:ext uri="{BB962C8B-B14F-4D97-AF65-F5344CB8AC3E}">
        <p14:creationId xmlns:p14="http://schemas.microsoft.com/office/powerpoint/2010/main" val="183189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3"/>
          <a:srcRect l="20909" r="20909"/>
          <a:stretch/>
        </p:blipFill>
        <p:spPr>
          <a:xfrm>
            <a:off x="5098566" y="930275"/>
            <a:ext cx="7093434" cy="5930900"/>
          </a:xfrm>
        </p:spPr>
      </p:pic>
      <p:sp>
        <p:nvSpPr>
          <p:cNvPr id="3" name="Title 2"/>
          <p:cNvSpPr>
            <a:spLocks noGrp="1"/>
          </p:cNvSpPr>
          <p:nvPr>
            <p:ph type="title"/>
          </p:nvPr>
        </p:nvSpPr>
        <p:spPr>
          <a:xfrm>
            <a:off x="569468" y="2766115"/>
            <a:ext cx="4505089" cy="716084"/>
          </a:xfrm>
        </p:spPr>
        <p:txBody>
          <a:bodyPr>
            <a:normAutofit fontScale="90000"/>
          </a:bodyPr>
          <a:lstStyle/>
          <a:p>
            <a:r>
              <a:rPr lang="en-US" dirty="0"/>
              <a:t>What is Microsoft 365?</a:t>
            </a:r>
          </a:p>
        </p:txBody>
      </p:sp>
      <p:sp>
        <p:nvSpPr>
          <p:cNvPr id="4" name="Text Placeholder 3"/>
          <p:cNvSpPr>
            <a:spLocks noGrp="1"/>
          </p:cNvSpPr>
          <p:nvPr>
            <p:ph type="body" idx="1"/>
          </p:nvPr>
        </p:nvSpPr>
        <p:spPr>
          <a:xfrm>
            <a:off x="569468" y="3533202"/>
            <a:ext cx="4002532" cy="2768327"/>
          </a:xfrm>
        </p:spPr>
        <p:txBody>
          <a:bodyPr/>
          <a:lstStyle/>
          <a:p>
            <a:r>
              <a:rPr lang="en-US" sz="2000" b="1" dirty="0"/>
              <a:t>Complete suite </a:t>
            </a:r>
            <a:r>
              <a:rPr lang="en-US" sz="2000" dirty="0"/>
              <a:t>of apps available at </a:t>
            </a:r>
            <a:r>
              <a:rPr lang="en-US" sz="2000" b="1" dirty="0" err="1"/>
              <a:t>office.com</a:t>
            </a:r>
            <a:r>
              <a:rPr lang="en-US" sz="2000" b="1" dirty="0"/>
              <a:t> </a:t>
            </a:r>
            <a:r>
              <a:rPr lang="en-US" sz="2000" dirty="0"/>
              <a:t>(log in with your UBITName and password)</a:t>
            </a:r>
          </a:p>
        </p:txBody>
      </p:sp>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23058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2"/>
          <a:srcRect t="5579" b="5579"/>
          <a:stretch>
            <a:fillRect/>
          </a:stretch>
        </p:blipFill>
        <p:spPr/>
      </p:pic>
      <p:sp>
        <p:nvSpPr>
          <p:cNvPr id="3" name="Title 2"/>
          <p:cNvSpPr>
            <a:spLocks noGrp="1"/>
          </p:cNvSpPr>
          <p:nvPr>
            <p:ph type="title"/>
          </p:nvPr>
        </p:nvSpPr>
        <p:spPr/>
        <p:txBody>
          <a:bodyPr>
            <a:normAutofit/>
          </a:bodyPr>
          <a:lstStyle/>
          <a:p>
            <a:r>
              <a:rPr lang="en-US" dirty="0"/>
              <a:t>Microsoft 365 is…</a:t>
            </a:r>
          </a:p>
        </p:txBody>
      </p:sp>
      <p:sp>
        <p:nvSpPr>
          <p:cNvPr id="4" name="Text Placeholder 3"/>
          <p:cNvSpPr>
            <a:spLocks noGrp="1"/>
          </p:cNvSpPr>
          <p:nvPr>
            <p:ph type="body" idx="1"/>
          </p:nvPr>
        </p:nvSpPr>
        <p:spPr/>
        <p:txBody>
          <a:bodyPr/>
          <a:lstStyle/>
          <a:p>
            <a:r>
              <a:rPr lang="en-US" sz="2000" dirty="0"/>
              <a:t>Online versions of </a:t>
            </a:r>
            <a:r>
              <a:rPr lang="en-US" sz="2000" b="1" dirty="0"/>
              <a:t>Microsoft Office</a:t>
            </a:r>
            <a:r>
              <a:rPr lang="en-US" sz="2000" dirty="0"/>
              <a:t> apps most of us use:</a:t>
            </a:r>
          </a:p>
          <a:p>
            <a:pPr marL="285750" indent="-285750">
              <a:buFont typeface="Arial" panose="020B0604020202020204" pitchFamily="34" charset="0"/>
              <a:buChar char="•"/>
            </a:pPr>
            <a:r>
              <a:rPr lang="en-US" sz="2000" b="1" dirty="0"/>
              <a:t>Word</a:t>
            </a:r>
          </a:p>
          <a:p>
            <a:pPr marL="285750" indent="-285750">
              <a:buFont typeface="Arial" panose="020B0604020202020204" pitchFamily="34" charset="0"/>
              <a:buChar char="•"/>
            </a:pPr>
            <a:r>
              <a:rPr lang="en-US" sz="2000" dirty="0"/>
              <a:t>Excel </a:t>
            </a:r>
          </a:p>
          <a:p>
            <a:pPr marL="285750" indent="-285750">
              <a:buFont typeface="Arial" panose="020B0604020202020204" pitchFamily="34" charset="0"/>
              <a:buChar char="•"/>
            </a:pPr>
            <a:r>
              <a:rPr lang="en-US" sz="2000" dirty="0"/>
              <a:t>PowerPoint</a:t>
            </a:r>
          </a:p>
          <a:p>
            <a:r>
              <a:rPr lang="en-US" sz="2000" dirty="0"/>
              <a:t>Office 2019 downloads still available on UBIT website (but that may change)</a:t>
            </a:r>
          </a:p>
        </p:txBody>
      </p:sp>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82799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2"/>
          <a:srcRect t="5582" b="5582"/>
          <a:stretch/>
        </p:blipFill>
        <p:spPr>
          <a:xfrm>
            <a:off x="5098566" y="930275"/>
            <a:ext cx="7093434" cy="5930900"/>
          </a:xfrm>
        </p:spPr>
      </p:pic>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D850EFA0-C562-2649-A309-715FFA9133D6}"/>
              </a:ext>
            </a:extLst>
          </p:cNvPr>
          <p:cNvSpPr>
            <a:spLocks noGrp="1"/>
          </p:cNvSpPr>
          <p:nvPr>
            <p:ph type="title"/>
          </p:nvPr>
        </p:nvSpPr>
        <p:spPr>
          <a:xfrm>
            <a:off x="569468" y="1320800"/>
            <a:ext cx="4268653" cy="716084"/>
          </a:xfrm>
        </p:spPr>
        <p:txBody>
          <a:bodyPr>
            <a:normAutofit/>
          </a:bodyPr>
          <a:lstStyle/>
          <a:p>
            <a:r>
              <a:rPr lang="en-US" dirty="0"/>
              <a:t>Microsoft 365 is…</a:t>
            </a:r>
          </a:p>
        </p:txBody>
      </p:sp>
      <p:sp>
        <p:nvSpPr>
          <p:cNvPr id="13" name="Text Placeholder 3">
            <a:extLst>
              <a:ext uri="{FF2B5EF4-FFF2-40B4-BE49-F238E27FC236}">
                <a16:creationId xmlns:a16="http://schemas.microsoft.com/office/drawing/2014/main" id="{A6980357-FC1E-3244-A44D-C0705533D58A}"/>
              </a:ext>
            </a:extLst>
          </p:cNvPr>
          <p:cNvSpPr>
            <a:spLocks noGrp="1"/>
          </p:cNvSpPr>
          <p:nvPr>
            <p:ph type="body" idx="1"/>
          </p:nvPr>
        </p:nvSpPr>
        <p:spPr>
          <a:xfrm>
            <a:off x="569469" y="2189263"/>
            <a:ext cx="4002532" cy="2768327"/>
          </a:xfrm>
        </p:spPr>
        <p:txBody>
          <a:bodyPr/>
          <a:lstStyle/>
          <a:p>
            <a:r>
              <a:rPr lang="en-US" sz="2000" dirty="0"/>
              <a:t>Online versions of </a:t>
            </a:r>
            <a:r>
              <a:rPr lang="en-US" sz="2000" b="1" dirty="0"/>
              <a:t>Microsoft Office</a:t>
            </a:r>
            <a:r>
              <a:rPr lang="en-US" sz="2000" dirty="0"/>
              <a:t> apps most of us use:</a:t>
            </a:r>
          </a:p>
          <a:p>
            <a:pPr marL="285750" indent="-285750">
              <a:buFont typeface="Arial" panose="020B0604020202020204" pitchFamily="34" charset="0"/>
              <a:buChar char="•"/>
            </a:pPr>
            <a:r>
              <a:rPr lang="en-US" sz="2000" dirty="0"/>
              <a:t>Word</a:t>
            </a:r>
          </a:p>
          <a:p>
            <a:pPr marL="285750" indent="-285750">
              <a:buFont typeface="Arial" panose="020B0604020202020204" pitchFamily="34" charset="0"/>
              <a:buChar char="•"/>
            </a:pPr>
            <a:r>
              <a:rPr lang="en-US" sz="2000" b="1" dirty="0"/>
              <a:t>Excel</a:t>
            </a:r>
            <a:r>
              <a:rPr lang="en-US" sz="2000" dirty="0"/>
              <a:t> </a:t>
            </a:r>
          </a:p>
          <a:p>
            <a:pPr marL="285750" indent="-285750">
              <a:buFont typeface="Arial" panose="020B0604020202020204" pitchFamily="34" charset="0"/>
              <a:buChar char="•"/>
            </a:pPr>
            <a:r>
              <a:rPr lang="en-US" sz="2000" dirty="0"/>
              <a:t>PowerPoint</a:t>
            </a:r>
          </a:p>
          <a:p>
            <a:r>
              <a:rPr lang="en-US" sz="2000" dirty="0"/>
              <a:t>Office 2019 downloads still available on UBIT website (but that may change)</a:t>
            </a:r>
          </a:p>
        </p:txBody>
      </p:sp>
    </p:spTree>
    <p:extLst>
      <p:ext uri="{BB962C8B-B14F-4D97-AF65-F5344CB8AC3E}">
        <p14:creationId xmlns:p14="http://schemas.microsoft.com/office/powerpoint/2010/main" val="160869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2DDF239-BE11-834A-A03C-D462D2536C6F}"/>
              </a:ext>
            </a:extLst>
          </p:cNvPr>
          <p:cNvPicPr>
            <a:picLocks noGrp="1" noChangeAspect="1"/>
          </p:cNvPicPr>
          <p:nvPr>
            <p:ph type="pic" idx="13"/>
          </p:nvPr>
        </p:nvPicPr>
        <p:blipFill>
          <a:blip r:embed="rId2"/>
          <a:srcRect t="5582" b="5582"/>
          <a:stretch/>
        </p:blipFill>
        <p:spPr>
          <a:xfrm>
            <a:off x="5098566" y="930275"/>
            <a:ext cx="7093434" cy="5930900"/>
          </a:xfrm>
        </p:spPr>
      </p:pic>
      <p:sp>
        <p:nvSpPr>
          <p:cNvPr id="9" name="Rectangle 8">
            <a:extLst>
              <a:ext uri="{FF2B5EF4-FFF2-40B4-BE49-F238E27FC236}">
                <a16:creationId xmlns:a16="http://schemas.microsoft.com/office/drawing/2014/main" id="{B7F18128-81EB-B74B-8F68-BBA9435A68EC}"/>
              </a:ext>
            </a:extLst>
          </p:cNvPr>
          <p:cNvSpPr/>
          <p:nvPr/>
        </p:nvSpPr>
        <p:spPr>
          <a:xfrm>
            <a:off x="5074557" y="939062"/>
            <a:ext cx="962663" cy="5927725"/>
          </a:xfrm>
          <a:prstGeom prst="rect">
            <a:avLst/>
          </a:prstGeom>
          <a:gradFill flip="none" rotWithShape="1">
            <a:gsLst>
              <a:gs pos="0">
                <a:srgbClr val="FFFFFF"/>
              </a:gs>
              <a:gs pos="0">
                <a:srgbClr val="FEFFFF"/>
              </a:gs>
              <a:gs pos="36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FC03F192-A5C6-F14A-AC6A-B9D84BA31D72}"/>
              </a:ext>
            </a:extLst>
          </p:cNvPr>
          <p:cNvSpPr>
            <a:spLocks noGrp="1"/>
          </p:cNvSpPr>
          <p:nvPr>
            <p:ph type="title"/>
          </p:nvPr>
        </p:nvSpPr>
        <p:spPr>
          <a:xfrm>
            <a:off x="569468" y="1320800"/>
            <a:ext cx="4268653" cy="716084"/>
          </a:xfrm>
        </p:spPr>
        <p:txBody>
          <a:bodyPr>
            <a:normAutofit/>
          </a:bodyPr>
          <a:lstStyle/>
          <a:p>
            <a:r>
              <a:rPr lang="en-US" dirty="0"/>
              <a:t>Microsoft 365 is…</a:t>
            </a:r>
          </a:p>
        </p:txBody>
      </p:sp>
      <p:sp>
        <p:nvSpPr>
          <p:cNvPr id="11" name="Text Placeholder 3">
            <a:extLst>
              <a:ext uri="{FF2B5EF4-FFF2-40B4-BE49-F238E27FC236}">
                <a16:creationId xmlns:a16="http://schemas.microsoft.com/office/drawing/2014/main" id="{C3F0AD6E-E492-FE4D-A644-710A0881D1B7}"/>
              </a:ext>
            </a:extLst>
          </p:cNvPr>
          <p:cNvSpPr>
            <a:spLocks noGrp="1"/>
          </p:cNvSpPr>
          <p:nvPr>
            <p:ph type="body" idx="1"/>
          </p:nvPr>
        </p:nvSpPr>
        <p:spPr>
          <a:xfrm>
            <a:off x="569469" y="2189263"/>
            <a:ext cx="4002532" cy="2768327"/>
          </a:xfrm>
        </p:spPr>
        <p:txBody>
          <a:bodyPr/>
          <a:lstStyle/>
          <a:p>
            <a:r>
              <a:rPr lang="en-US" sz="2000" dirty="0"/>
              <a:t>Online versions of </a:t>
            </a:r>
            <a:r>
              <a:rPr lang="en-US" sz="2000" b="1" dirty="0"/>
              <a:t>Microsoft Office</a:t>
            </a:r>
            <a:r>
              <a:rPr lang="en-US" sz="2000" dirty="0"/>
              <a:t> apps most of us use:</a:t>
            </a:r>
          </a:p>
          <a:p>
            <a:pPr marL="285750" indent="-285750">
              <a:buFont typeface="Arial" panose="020B0604020202020204" pitchFamily="34" charset="0"/>
              <a:buChar char="•"/>
            </a:pPr>
            <a:r>
              <a:rPr lang="en-US" sz="2000" dirty="0"/>
              <a:t>Word</a:t>
            </a:r>
          </a:p>
          <a:p>
            <a:pPr marL="285750" indent="-285750">
              <a:buFont typeface="Arial" panose="020B0604020202020204" pitchFamily="34" charset="0"/>
              <a:buChar char="•"/>
            </a:pPr>
            <a:r>
              <a:rPr lang="en-US" sz="2000" dirty="0"/>
              <a:t>Excel </a:t>
            </a:r>
          </a:p>
          <a:p>
            <a:pPr marL="285750" indent="-285750">
              <a:buFont typeface="Arial" panose="020B0604020202020204" pitchFamily="34" charset="0"/>
              <a:buChar char="•"/>
            </a:pPr>
            <a:r>
              <a:rPr lang="en-US" sz="2000" b="1" dirty="0"/>
              <a:t>PowerPoint</a:t>
            </a:r>
          </a:p>
          <a:p>
            <a:r>
              <a:rPr lang="en-US" sz="2000" dirty="0"/>
              <a:t>Office 2019 downloads still available on UBIT website (but that may change)</a:t>
            </a:r>
          </a:p>
        </p:txBody>
      </p:sp>
    </p:spTree>
    <p:extLst>
      <p:ext uri="{BB962C8B-B14F-4D97-AF65-F5344CB8AC3E}">
        <p14:creationId xmlns:p14="http://schemas.microsoft.com/office/powerpoint/2010/main" val="3083007297"/>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2075</TotalTime>
  <Words>1047</Words>
  <Application>Microsoft Macintosh PowerPoint</Application>
  <PresentationFormat>Widescreen</PresentationFormat>
  <Paragraphs>92</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Georgia</vt:lpstr>
      <vt:lpstr>LucidaGrande</vt:lpstr>
      <vt:lpstr>UB Powerpoint Template</vt:lpstr>
      <vt:lpstr>Moving to Microsoft 365</vt:lpstr>
      <vt:lpstr>The goal: Everyone at UB (students, faculty, staff) can collaborate using the same apps</vt:lpstr>
      <vt:lpstr>What’s changing for me (and when)?</vt:lpstr>
      <vt:lpstr>PowerPoint Presentation</vt:lpstr>
      <vt:lpstr>Your department’s timeline for changes may be different… contact your departmental support for details</vt:lpstr>
      <vt:lpstr>What is Microsoft 365?</vt:lpstr>
      <vt:lpstr>Microsoft 365 is…</vt:lpstr>
      <vt:lpstr>Microsoft 365 is…</vt:lpstr>
      <vt:lpstr>Microsoft 365 is…</vt:lpstr>
      <vt:lpstr>Microsoft 365 is…</vt:lpstr>
      <vt:lpstr>PowerPoint Presentation</vt:lpstr>
      <vt:lpstr>Microsoft 365 is…</vt:lpstr>
      <vt:lpstr>Microsoft 365 is…</vt:lpstr>
      <vt:lpstr>PowerPoint Presentation</vt:lpstr>
      <vt:lpstr>Microsoft 365 is…</vt:lpstr>
      <vt:lpstr>Get details at  buffalo.edu/ubit/microsoft365</vt:lpstr>
      <vt:lpstr>Migrating UBmail to Exchange Online  (2021-2024)</vt:lpstr>
      <vt:lpstr>Migrating UBmail to Exchange Online (2021 – 2024)</vt:lpstr>
      <vt:lpstr>Questions?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Blake Cooper</cp:lastModifiedBy>
  <cp:revision>219</cp:revision>
  <cp:lastPrinted>2015-10-19T19:01:41Z</cp:lastPrinted>
  <dcterms:created xsi:type="dcterms:W3CDTF">2016-06-28T14:05:07Z</dcterms:created>
  <dcterms:modified xsi:type="dcterms:W3CDTF">2021-03-01T17:30:23Z</dcterms:modified>
  <cp:category/>
</cp:coreProperties>
</file>